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4"/>
  </p:notesMasterIdLst>
  <p:handoutMasterIdLst>
    <p:handoutMasterId r:id="rId35"/>
  </p:handoutMasterIdLst>
  <p:sldIdLst>
    <p:sldId id="257" r:id="rId2"/>
    <p:sldId id="258" r:id="rId3"/>
    <p:sldId id="286" r:id="rId4"/>
    <p:sldId id="264" r:id="rId5"/>
    <p:sldId id="282" r:id="rId6"/>
    <p:sldId id="306" r:id="rId7"/>
    <p:sldId id="307" r:id="rId8"/>
    <p:sldId id="283" r:id="rId9"/>
    <p:sldId id="308" r:id="rId10"/>
    <p:sldId id="309" r:id="rId11"/>
    <p:sldId id="289" r:id="rId12"/>
    <p:sldId id="295" r:id="rId13"/>
    <p:sldId id="296" r:id="rId14"/>
    <p:sldId id="297" r:id="rId15"/>
    <p:sldId id="298" r:id="rId16"/>
    <p:sldId id="299" r:id="rId17"/>
    <p:sldId id="301" r:id="rId18"/>
    <p:sldId id="300" r:id="rId19"/>
    <p:sldId id="302" r:id="rId20"/>
    <p:sldId id="303" r:id="rId21"/>
    <p:sldId id="304" r:id="rId22"/>
    <p:sldId id="305" r:id="rId23"/>
    <p:sldId id="287" r:id="rId24"/>
    <p:sldId id="288" r:id="rId25"/>
    <p:sldId id="290" r:id="rId26"/>
    <p:sldId id="291" r:id="rId27"/>
    <p:sldId id="292" r:id="rId28"/>
    <p:sldId id="293" r:id="rId29"/>
    <p:sldId id="294" r:id="rId30"/>
    <p:sldId id="284" r:id="rId31"/>
    <p:sldId id="285"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4" autoAdjust="0"/>
    <p:restoredTop sz="85359" autoAdjust="0"/>
  </p:normalViewPr>
  <p:slideViewPr>
    <p:cSldViewPr snapToGrid="0" showGuides="1">
      <p:cViewPr varScale="1">
        <p:scale>
          <a:sx n="71" d="100"/>
          <a:sy n="71" d="100"/>
        </p:scale>
        <p:origin x="468" y="48"/>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6BED9-D523-45A7-B804-CC8755E2DD38}" type="doc">
      <dgm:prSet loTypeId="urn:microsoft.com/office/officeart/2005/8/layout/venn1" loCatId="relationship" qsTypeId="urn:microsoft.com/office/officeart/2005/8/quickstyle/simple1" qsCatId="simple" csTypeId="urn:microsoft.com/office/officeart/2005/8/colors/accent1_2" csCatId="accent1" phldr="1"/>
      <dgm:spPr/>
    </dgm:pt>
    <dgm:pt modelId="{64D394F8-3378-4EEC-899A-9C2E8D9F79B9}">
      <dgm:prSet phldrT="[Text]"/>
      <dgm:spPr>
        <a:solidFill>
          <a:schemeClr val="accent1">
            <a:lumMod val="40000"/>
            <a:lumOff val="60000"/>
          </a:schemeClr>
        </a:solidFill>
      </dgm:spPr>
      <dgm:t>
        <a:bodyPr/>
        <a:lstStyle/>
        <a:p>
          <a:r>
            <a:rPr lang="en-IN" dirty="0"/>
            <a:t>Dynamic Programming</a:t>
          </a:r>
        </a:p>
      </dgm:t>
    </dgm:pt>
    <dgm:pt modelId="{0EF79F2E-1E28-4AD2-A87D-EEA091F88BD9}" type="parTrans" cxnId="{5051DA3B-6067-4E40-9C44-4C5FBC6BCC07}">
      <dgm:prSet/>
      <dgm:spPr/>
      <dgm:t>
        <a:bodyPr/>
        <a:lstStyle/>
        <a:p>
          <a:endParaRPr lang="en-IN"/>
        </a:p>
      </dgm:t>
    </dgm:pt>
    <dgm:pt modelId="{46FAF035-CCCD-4EC8-8D92-66D9431FDF84}" type="sibTrans" cxnId="{5051DA3B-6067-4E40-9C44-4C5FBC6BCC07}">
      <dgm:prSet/>
      <dgm:spPr/>
      <dgm:t>
        <a:bodyPr/>
        <a:lstStyle/>
        <a:p>
          <a:endParaRPr lang="en-IN"/>
        </a:p>
      </dgm:t>
    </dgm:pt>
    <dgm:pt modelId="{D69DE3D0-0C60-4080-AF81-758AE571D2EE}">
      <dgm:prSet phldrT="[Text]"/>
      <dgm:spPr>
        <a:solidFill>
          <a:schemeClr val="accent3">
            <a:lumMod val="40000"/>
            <a:lumOff val="60000"/>
          </a:schemeClr>
        </a:solidFill>
      </dgm:spPr>
      <dgm:t>
        <a:bodyPr/>
        <a:lstStyle/>
        <a:p>
          <a:r>
            <a:rPr lang="en-IN" dirty="0"/>
            <a:t>Power System Optimization</a:t>
          </a:r>
        </a:p>
      </dgm:t>
    </dgm:pt>
    <dgm:pt modelId="{BC1F5E32-520B-4F56-8D5A-C30FC1F2AA68}" type="parTrans" cxnId="{C9DBF81E-A206-4BF6-A05F-6EC5E3E7FB1F}">
      <dgm:prSet/>
      <dgm:spPr/>
      <dgm:t>
        <a:bodyPr/>
        <a:lstStyle/>
        <a:p>
          <a:endParaRPr lang="en-IN"/>
        </a:p>
      </dgm:t>
    </dgm:pt>
    <dgm:pt modelId="{48E51284-4153-4FAB-8A76-A96E6BB500A2}" type="sibTrans" cxnId="{C9DBF81E-A206-4BF6-A05F-6EC5E3E7FB1F}">
      <dgm:prSet/>
      <dgm:spPr/>
      <dgm:t>
        <a:bodyPr/>
        <a:lstStyle/>
        <a:p>
          <a:endParaRPr lang="en-IN"/>
        </a:p>
      </dgm:t>
    </dgm:pt>
    <dgm:pt modelId="{B6683527-21EC-467C-A8CD-F5BE220E9424}">
      <dgm:prSet phldrT="[Text]"/>
      <dgm:spPr>
        <a:solidFill>
          <a:schemeClr val="accent6">
            <a:lumMod val="40000"/>
            <a:lumOff val="60000"/>
            <a:alpha val="50000"/>
          </a:schemeClr>
        </a:solidFill>
      </dgm:spPr>
      <dgm:t>
        <a:bodyPr/>
        <a:lstStyle/>
        <a:p>
          <a:r>
            <a:rPr lang="en-IN" dirty="0"/>
            <a:t>Discrete Optimal Control Problem</a:t>
          </a:r>
        </a:p>
      </dgm:t>
    </dgm:pt>
    <dgm:pt modelId="{572658E8-1AC2-46A8-91D0-F590ACA3502B}" type="parTrans" cxnId="{1D01D8C6-5712-4659-82B2-967D7E4A2CDF}">
      <dgm:prSet/>
      <dgm:spPr/>
      <dgm:t>
        <a:bodyPr/>
        <a:lstStyle/>
        <a:p>
          <a:endParaRPr lang="en-IN"/>
        </a:p>
      </dgm:t>
    </dgm:pt>
    <dgm:pt modelId="{D71AB740-6219-4834-A294-EB00B032D9F7}" type="sibTrans" cxnId="{1D01D8C6-5712-4659-82B2-967D7E4A2CDF}">
      <dgm:prSet/>
      <dgm:spPr/>
      <dgm:t>
        <a:bodyPr/>
        <a:lstStyle/>
        <a:p>
          <a:endParaRPr lang="en-IN"/>
        </a:p>
      </dgm:t>
    </dgm:pt>
    <dgm:pt modelId="{D93EA60D-1369-41E8-8E66-52EE9CB33D52}" type="pres">
      <dgm:prSet presAssocID="{9406BED9-D523-45A7-B804-CC8755E2DD38}" presName="compositeShape" presStyleCnt="0">
        <dgm:presLayoutVars>
          <dgm:chMax val="7"/>
          <dgm:dir/>
          <dgm:resizeHandles val="exact"/>
        </dgm:presLayoutVars>
      </dgm:prSet>
      <dgm:spPr/>
    </dgm:pt>
    <dgm:pt modelId="{88925C7E-82D1-40F4-94B5-0E0F75FA810F}" type="pres">
      <dgm:prSet presAssocID="{64D394F8-3378-4EEC-899A-9C2E8D9F79B9}" presName="circ1" presStyleLbl="vennNode1" presStyleIdx="0" presStyleCnt="3"/>
      <dgm:spPr/>
    </dgm:pt>
    <dgm:pt modelId="{9BA5107E-187E-45BA-BD76-22D39CEC8283}" type="pres">
      <dgm:prSet presAssocID="{64D394F8-3378-4EEC-899A-9C2E8D9F79B9}" presName="circ1Tx" presStyleLbl="revTx" presStyleIdx="0" presStyleCnt="0">
        <dgm:presLayoutVars>
          <dgm:chMax val="0"/>
          <dgm:chPref val="0"/>
          <dgm:bulletEnabled val="1"/>
        </dgm:presLayoutVars>
      </dgm:prSet>
      <dgm:spPr/>
    </dgm:pt>
    <dgm:pt modelId="{154CF704-E3C1-4A6A-9756-62C518DF2099}" type="pres">
      <dgm:prSet presAssocID="{D69DE3D0-0C60-4080-AF81-758AE571D2EE}" presName="circ2" presStyleLbl="vennNode1" presStyleIdx="1" presStyleCnt="3"/>
      <dgm:spPr/>
    </dgm:pt>
    <dgm:pt modelId="{09C8862B-CF3D-4E54-BB1B-4412D53EE643}" type="pres">
      <dgm:prSet presAssocID="{D69DE3D0-0C60-4080-AF81-758AE571D2EE}" presName="circ2Tx" presStyleLbl="revTx" presStyleIdx="0" presStyleCnt="0">
        <dgm:presLayoutVars>
          <dgm:chMax val="0"/>
          <dgm:chPref val="0"/>
          <dgm:bulletEnabled val="1"/>
        </dgm:presLayoutVars>
      </dgm:prSet>
      <dgm:spPr/>
    </dgm:pt>
    <dgm:pt modelId="{1144B4A0-9461-4B6A-86E7-E47879DB5545}" type="pres">
      <dgm:prSet presAssocID="{B6683527-21EC-467C-A8CD-F5BE220E9424}" presName="circ3" presStyleLbl="vennNode1" presStyleIdx="2" presStyleCnt="3"/>
      <dgm:spPr/>
    </dgm:pt>
    <dgm:pt modelId="{6C216BCE-A2E5-478F-8F02-A3343E6824D9}" type="pres">
      <dgm:prSet presAssocID="{B6683527-21EC-467C-A8CD-F5BE220E9424}" presName="circ3Tx" presStyleLbl="revTx" presStyleIdx="0" presStyleCnt="0">
        <dgm:presLayoutVars>
          <dgm:chMax val="0"/>
          <dgm:chPref val="0"/>
          <dgm:bulletEnabled val="1"/>
        </dgm:presLayoutVars>
      </dgm:prSet>
      <dgm:spPr/>
    </dgm:pt>
  </dgm:ptLst>
  <dgm:cxnLst>
    <dgm:cxn modelId="{5E83D315-67E0-4D58-AC89-FC26D171ED7B}" type="presOf" srcId="{B6683527-21EC-467C-A8CD-F5BE220E9424}" destId="{1144B4A0-9461-4B6A-86E7-E47879DB5545}" srcOrd="0" destOrd="0" presId="urn:microsoft.com/office/officeart/2005/8/layout/venn1"/>
    <dgm:cxn modelId="{C9DBF81E-A206-4BF6-A05F-6EC5E3E7FB1F}" srcId="{9406BED9-D523-45A7-B804-CC8755E2DD38}" destId="{D69DE3D0-0C60-4080-AF81-758AE571D2EE}" srcOrd="1" destOrd="0" parTransId="{BC1F5E32-520B-4F56-8D5A-C30FC1F2AA68}" sibTransId="{48E51284-4153-4FAB-8A76-A96E6BB500A2}"/>
    <dgm:cxn modelId="{5051DA3B-6067-4E40-9C44-4C5FBC6BCC07}" srcId="{9406BED9-D523-45A7-B804-CC8755E2DD38}" destId="{64D394F8-3378-4EEC-899A-9C2E8D9F79B9}" srcOrd="0" destOrd="0" parTransId="{0EF79F2E-1E28-4AD2-A87D-EEA091F88BD9}" sibTransId="{46FAF035-CCCD-4EC8-8D92-66D9431FDF84}"/>
    <dgm:cxn modelId="{3C644C64-DE7F-434F-9FE7-745A0B014C89}" type="presOf" srcId="{64D394F8-3378-4EEC-899A-9C2E8D9F79B9}" destId="{9BA5107E-187E-45BA-BD76-22D39CEC8283}" srcOrd="1" destOrd="0" presId="urn:microsoft.com/office/officeart/2005/8/layout/venn1"/>
    <dgm:cxn modelId="{18EC6E55-5D1F-428F-AB18-5E771637F9CB}" type="presOf" srcId="{B6683527-21EC-467C-A8CD-F5BE220E9424}" destId="{6C216BCE-A2E5-478F-8F02-A3343E6824D9}" srcOrd="1" destOrd="0" presId="urn:microsoft.com/office/officeart/2005/8/layout/venn1"/>
    <dgm:cxn modelId="{65329582-CC6B-4729-96B5-B95531146275}" type="presOf" srcId="{9406BED9-D523-45A7-B804-CC8755E2DD38}" destId="{D93EA60D-1369-41E8-8E66-52EE9CB33D52}" srcOrd="0" destOrd="0" presId="urn:microsoft.com/office/officeart/2005/8/layout/venn1"/>
    <dgm:cxn modelId="{ACD8CD9E-8073-4660-B7C5-59B623E07FEE}" type="presOf" srcId="{64D394F8-3378-4EEC-899A-9C2E8D9F79B9}" destId="{88925C7E-82D1-40F4-94B5-0E0F75FA810F}" srcOrd="0" destOrd="0" presId="urn:microsoft.com/office/officeart/2005/8/layout/venn1"/>
    <dgm:cxn modelId="{1D01D8C6-5712-4659-82B2-967D7E4A2CDF}" srcId="{9406BED9-D523-45A7-B804-CC8755E2DD38}" destId="{B6683527-21EC-467C-A8CD-F5BE220E9424}" srcOrd="2" destOrd="0" parTransId="{572658E8-1AC2-46A8-91D0-F590ACA3502B}" sibTransId="{D71AB740-6219-4834-A294-EB00B032D9F7}"/>
    <dgm:cxn modelId="{2EB5CEE6-B970-428F-8E90-3F2B72C12B56}" type="presOf" srcId="{D69DE3D0-0C60-4080-AF81-758AE571D2EE}" destId="{154CF704-E3C1-4A6A-9756-62C518DF2099}" srcOrd="0" destOrd="0" presId="urn:microsoft.com/office/officeart/2005/8/layout/venn1"/>
    <dgm:cxn modelId="{F69836E9-581C-487F-A778-C9AFA95151EF}" type="presOf" srcId="{D69DE3D0-0C60-4080-AF81-758AE571D2EE}" destId="{09C8862B-CF3D-4E54-BB1B-4412D53EE643}" srcOrd="1" destOrd="0" presId="urn:microsoft.com/office/officeart/2005/8/layout/venn1"/>
    <dgm:cxn modelId="{2F0E7D24-7EB5-4E5B-9A15-4673D67D6317}" type="presParOf" srcId="{D93EA60D-1369-41E8-8E66-52EE9CB33D52}" destId="{88925C7E-82D1-40F4-94B5-0E0F75FA810F}" srcOrd="0" destOrd="0" presId="urn:microsoft.com/office/officeart/2005/8/layout/venn1"/>
    <dgm:cxn modelId="{A1C63874-04D3-43A1-BC5E-3472712C3C4C}" type="presParOf" srcId="{D93EA60D-1369-41E8-8E66-52EE9CB33D52}" destId="{9BA5107E-187E-45BA-BD76-22D39CEC8283}" srcOrd="1" destOrd="0" presId="urn:microsoft.com/office/officeart/2005/8/layout/venn1"/>
    <dgm:cxn modelId="{128312E6-9E5E-4E62-9962-0BAB26FB6C8D}" type="presParOf" srcId="{D93EA60D-1369-41E8-8E66-52EE9CB33D52}" destId="{154CF704-E3C1-4A6A-9756-62C518DF2099}" srcOrd="2" destOrd="0" presId="urn:microsoft.com/office/officeart/2005/8/layout/venn1"/>
    <dgm:cxn modelId="{24C35A8A-6A36-46E2-8D58-E0C93AB31C78}" type="presParOf" srcId="{D93EA60D-1369-41E8-8E66-52EE9CB33D52}" destId="{09C8862B-CF3D-4E54-BB1B-4412D53EE643}" srcOrd="3" destOrd="0" presId="urn:microsoft.com/office/officeart/2005/8/layout/venn1"/>
    <dgm:cxn modelId="{32EF0E34-ADAE-45D5-8464-20E3358A8761}" type="presParOf" srcId="{D93EA60D-1369-41E8-8E66-52EE9CB33D52}" destId="{1144B4A0-9461-4B6A-86E7-E47879DB5545}" srcOrd="4" destOrd="0" presId="urn:microsoft.com/office/officeart/2005/8/layout/venn1"/>
    <dgm:cxn modelId="{488E4D58-F3DC-4C60-8CC2-8DB12486FFC4}" type="presParOf" srcId="{D93EA60D-1369-41E8-8E66-52EE9CB33D52}" destId="{6C216BCE-A2E5-478F-8F02-A3343E6824D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25C7E-82D1-40F4-94B5-0E0F75FA810F}">
      <dsp:nvSpPr>
        <dsp:cNvPr id="0" name=""/>
        <dsp:cNvSpPr/>
      </dsp:nvSpPr>
      <dsp:spPr>
        <a:xfrm>
          <a:off x="3654775" y="78710"/>
          <a:ext cx="3778102" cy="3778102"/>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Dynamic Programming</a:t>
          </a:r>
        </a:p>
      </dsp:txBody>
      <dsp:txXfrm>
        <a:off x="4158522" y="739878"/>
        <a:ext cx="2770608" cy="1700145"/>
      </dsp:txXfrm>
    </dsp:sp>
    <dsp:sp modelId="{154CF704-E3C1-4A6A-9756-62C518DF2099}">
      <dsp:nvSpPr>
        <dsp:cNvPr id="0" name=""/>
        <dsp:cNvSpPr/>
      </dsp:nvSpPr>
      <dsp:spPr>
        <a:xfrm>
          <a:off x="5018040" y="2440024"/>
          <a:ext cx="3778102" cy="3778102"/>
        </a:xfrm>
        <a:prstGeom prst="ellipse">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Power System Optimization</a:t>
          </a:r>
        </a:p>
      </dsp:txBody>
      <dsp:txXfrm>
        <a:off x="6173510" y="3416034"/>
        <a:ext cx="2266861" cy="2077956"/>
      </dsp:txXfrm>
    </dsp:sp>
    <dsp:sp modelId="{1144B4A0-9461-4B6A-86E7-E47879DB5545}">
      <dsp:nvSpPr>
        <dsp:cNvPr id="0" name=""/>
        <dsp:cNvSpPr/>
      </dsp:nvSpPr>
      <dsp:spPr>
        <a:xfrm>
          <a:off x="2291510" y="2440024"/>
          <a:ext cx="3778102" cy="3778102"/>
        </a:xfrm>
        <a:prstGeom prst="ellipse">
          <a:avLst/>
        </a:prstGeom>
        <a:solidFill>
          <a:schemeClr val="accent6">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Discrete Optimal Control Problem</a:t>
          </a:r>
        </a:p>
      </dsp:txBody>
      <dsp:txXfrm>
        <a:off x="2647281" y="3416034"/>
        <a:ext cx="2266861" cy="2077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3/20/2023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t.ly/8rQ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t.ly/uQre" TargetMode="External"/><Relationship Id="rId3" Type="http://schemas.openxmlformats.org/officeDocument/2006/relationships/hyperlink" Target="https://t.ly/pYqXp" TargetMode="External"/><Relationship Id="rId7" Type="http://schemas.openxmlformats.org/officeDocument/2006/relationships/hyperlink" Target="https://t.ly/mKuY" TargetMode="External"/><Relationship Id="rId2" Type="http://schemas.openxmlformats.org/officeDocument/2006/relationships/hyperlink" Target="https://t.ly/xStC" TargetMode="External"/><Relationship Id="rId1" Type="http://schemas.openxmlformats.org/officeDocument/2006/relationships/slideLayout" Target="../slideLayouts/slideLayout14.xml"/><Relationship Id="rId6" Type="http://schemas.openxmlformats.org/officeDocument/2006/relationships/hyperlink" Target="https://t.ly/KnIr" TargetMode="External"/><Relationship Id="rId5" Type="http://schemas.openxmlformats.org/officeDocument/2006/relationships/hyperlink" Target="https://t.ly/UKCp" TargetMode="External"/><Relationship Id="rId4" Type="http://schemas.openxmlformats.org/officeDocument/2006/relationships/hyperlink" Target="https://t.ly/gN8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p:spPr>
        <p:txBody>
          <a:bodyPr/>
          <a:lstStyle/>
          <a:p>
            <a:r>
              <a:rPr lang="en-US" dirty="0"/>
              <a:t>Dynamic Programming for </a:t>
            </a:r>
            <a:br>
              <a:rPr lang="en-US" dirty="0"/>
            </a:br>
            <a:r>
              <a:rPr lang="en-US" dirty="0"/>
              <a:t>Power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p:spPr>
        <p:txBody>
          <a:bodyPr>
            <a:normAutofit/>
          </a:bodyPr>
          <a:lstStyle/>
          <a:p>
            <a:r>
              <a:rPr lang="en-US"/>
              <a:t>Aryan Ritwajeet Jha</a:t>
            </a:r>
            <a:endParaRPr lang="en-US"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A86EBC6-3D39-AB2F-DB3D-E8B97F4BB3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solidFill>
                  <a:schemeClr val="tx1"/>
                </a:solidFill>
                <a:latin typeface="+mj-lt"/>
              </a:rPr>
              <a:t>Dynamic Programming</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B9D7674-5A76-C05B-E3F2-5FB3DCB14F13}"/>
              </a:ext>
            </a:extLst>
          </p:cNvPr>
          <p:cNvSpPr>
            <a:spLocks noGrp="1"/>
          </p:cNvSpPr>
          <p:nvPr>
            <p:ph type="body" idx="1"/>
          </p:nvPr>
        </p:nvSpPr>
        <p:spPr>
          <a:xfrm>
            <a:off x="5541263" y="457200"/>
            <a:ext cx="6335600" cy="2715370"/>
          </a:xfrm>
        </p:spPr>
        <p:txBody>
          <a:bodyPr vert="horz" lIns="91440" tIns="45720" rIns="91440" bIns="45720" rtlCol="0" anchor="ctr">
            <a:normAutofit/>
          </a:bodyPr>
          <a:lstStyle/>
          <a:p>
            <a:r>
              <a:rPr lang="en-US" sz="2200" dirty="0">
                <a:solidFill>
                  <a:schemeClr val="tx1"/>
                </a:solidFill>
              </a:rPr>
              <a:t>Bellman showed that a dynamic optimization problem in discrete time can be stated in a recursive, step-by-step form known as backward induction by writing down the relationship between the value function in one period and the value function in the next period. The relationship between these two value functions is called the "Bellman equation". </a:t>
            </a:r>
          </a:p>
        </p:txBody>
      </p:sp>
      <p:pic>
        <p:nvPicPr>
          <p:cNvPr id="5" name="Picture 4" descr="A person sitting at a desk&#10;&#10;Description automatically generated with medium confidence">
            <a:extLst>
              <a:ext uri="{FF2B5EF4-FFF2-40B4-BE49-F238E27FC236}">
                <a16:creationId xmlns:a16="http://schemas.microsoft.com/office/drawing/2014/main" id="{5F050E9C-356D-1694-6175-B812B0C7D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2569464"/>
            <a:ext cx="2943148" cy="3678936"/>
          </a:xfrm>
          <a:prstGeom prst="rect">
            <a:avLst/>
          </a:prstGeom>
        </p:spPr>
      </p:pic>
      <p:pic>
        <p:nvPicPr>
          <p:cNvPr id="7" name="Picture 6">
            <a:extLst>
              <a:ext uri="{FF2B5EF4-FFF2-40B4-BE49-F238E27FC236}">
                <a16:creationId xmlns:a16="http://schemas.microsoft.com/office/drawing/2014/main" id="{514B941D-66BB-45F9-F181-4C2A40286445}"/>
              </a:ext>
            </a:extLst>
          </p:cNvPr>
          <p:cNvPicPr>
            <a:picLocks noChangeAspect="1"/>
          </p:cNvPicPr>
          <p:nvPr/>
        </p:nvPicPr>
        <p:blipFill>
          <a:blip r:embed="rId3"/>
          <a:stretch>
            <a:fillRect/>
          </a:stretch>
        </p:blipFill>
        <p:spPr>
          <a:xfrm>
            <a:off x="5183454" y="3172570"/>
            <a:ext cx="6662491" cy="2515090"/>
          </a:xfrm>
          <a:prstGeom prst="rect">
            <a:avLst/>
          </a:prstGeom>
        </p:spPr>
      </p:pic>
    </p:spTree>
    <p:extLst>
      <p:ext uri="{BB962C8B-B14F-4D97-AF65-F5344CB8AC3E}">
        <p14:creationId xmlns:p14="http://schemas.microsoft.com/office/powerpoint/2010/main" val="273007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43410-9A02-8267-EFC5-AD51653A2CF7}"/>
              </a:ext>
            </a:extLst>
          </p:cNvPr>
          <p:cNvSpPr>
            <a:spLocks noGrp="1"/>
          </p:cNvSpPr>
          <p:nvPr>
            <p:ph type="body" idx="1"/>
          </p:nvPr>
        </p:nvSpPr>
        <p:spPr>
          <a:xfrm>
            <a:off x="1066800" y="4761416"/>
            <a:ext cx="10063163" cy="1533002"/>
          </a:xfrm>
        </p:spPr>
        <p:txBody>
          <a:bodyPr/>
          <a:lstStyle/>
          <a:p>
            <a:endParaRPr lang="en-IN" dirty="0"/>
          </a:p>
        </p:txBody>
      </p:sp>
      <p:sp>
        <p:nvSpPr>
          <p:cNvPr id="3" name="Title 2">
            <a:extLst>
              <a:ext uri="{FF2B5EF4-FFF2-40B4-BE49-F238E27FC236}">
                <a16:creationId xmlns:a16="http://schemas.microsoft.com/office/drawing/2014/main" id="{0BBBA9FD-1816-0417-6AAF-AB95FB9925FF}"/>
              </a:ext>
            </a:extLst>
          </p:cNvPr>
          <p:cNvSpPr>
            <a:spLocks noGrp="1"/>
          </p:cNvSpPr>
          <p:nvPr>
            <p:ph type="title"/>
          </p:nvPr>
        </p:nvSpPr>
        <p:spPr>
          <a:xfrm>
            <a:off x="1064418" y="2392893"/>
            <a:ext cx="10063163" cy="1756027"/>
          </a:xfrm>
        </p:spPr>
        <p:txBody>
          <a:bodyPr/>
          <a:lstStyle/>
          <a:p>
            <a:r>
              <a:rPr lang="en-IN" dirty="0"/>
              <a:t>Fibonacci Sequence using Dynamic Programming</a:t>
            </a:r>
          </a:p>
        </p:txBody>
      </p:sp>
    </p:spTree>
    <p:extLst>
      <p:ext uri="{BB962C8B-B14F-4D97-AF65-F5344CB8AC3E}">
        <p14:creationId xmlns:p14="http://schemas.microsoft.com/office/powerpoint/2010/main" val="342381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DE8CE-7EC3-7AF0-1C22-61F3B624480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843A2F1-21F3-11A4-9DB3-E0CB147ADC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263442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60445-5E1E-E834-A58B-85779AD861F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39E6DCC-3C46-0393-D5E3-10E498B17AB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78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6CBE-4657-5B7E-F616-994327B3B7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F2572D4-E28E-1109-7085-B78D75FC51B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959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1FF8E-5B71-0AB3-2961-F61C9BA25243}"/>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7F62D33-3F1A-8794-72AE-9156A6EA13E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8260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262B0F-5B23-D786-03D2-7A0531D02B8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D76BE-FEC9-E085-0262-1E73DB3644C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70468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E4602-6ADF-CD15-592E-EC8F9FF7541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25D2E3E-F945-2DF4-ED03-2C36E609317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570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74D3F-0191-E2D8-83ED-4A02E63A6E1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8421890-D203-0B84-146A-5F1AB7F3390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962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A63B2-2692-D9EB-BF32-1E1BE49E7C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7DF4769-7F8C-4139-3FDD-C0D3ABB8B84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2900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77686" y="355078"/>
            <a:ext cx="10063163" cy="1272756"/>
          </a:xfrm>
        </p:spPr>
        <p:txBody>
          <a:bodyPr>
            <a:normAutofit/>
          </a:bodyPr>
          <a:lstStyle/>
          <a:p>
            <a:r>
              <a:rPr lang="en-US" dirty="0"/>
              <a:t>Contents</a:t>
            </a:r>
          </a:p>
        </p:txBody>
      </p:sp>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latin typeface="Corbel (Headings)"/>
              </a:rPr>
              <a:t>Problem Formulation of </a:t>
            </a:r>
            <a:r>
              <a:rPr lang="en-US" i="1"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Anamika Dubey and Surya Santoso (2015) </a:t>
            </a:r>
            <a:r>
              <a:rPr lang="en-US"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Electric Vehicle Charging on Residential Distribution Systems: Impacts and Mitigation.</a:t>
            </a:r>
            <a:r>
              <a:rPr lang="en-US" dirty="0">
                <a:solidFill>
                  <a:schemeClr val="accent6">
                    <a:lumMod val="60000"/>
                    <a:lumOff val="40000"/>
                  </a:schemeClr>
                </a:solidFill>
                <a:latin typeface="Corbel (Headings)"/>
              </a:rPr>
              <a:t> </a:t>
            </a:r>
            <a:r>
              <a:rPr lang="en-US" dirty="0">
                <a:latin typeface="Corbel (Headings)"/>
              </a:rPr>
              <a:t>It is a harder dynamic programming </a:t>
            </a:r>
            <a:r>
              <a:rPr lang="en-US">
                <a:latin typeface="Corbel (Headings)"/>
              </a:rPr>
              <a:t>problem.</a:t>
            </a:r>
          </a:p>
          <a:p>
            <a:endParaRPr lang="en-US" dirty="0">
              <a:latin typeface="Corbel (Headings)"/>
            </a:endParaRPr>
          </a:p>
          <a:p>
            <a:r>
              <a:rPr lang="en-US" dirty="0">
                <a:latin typeface="Corbel (Headings)"/>
              </a:rPr>
              <a:t>Problem Statements where Dynamic Programming is utilized.</a:t>
            </a:r>
          </a:p>
          <a:p>
            <a:pPr lvl="1"/>
            <a:r>
              <a:rPr lang="en-US" dirty="0">
                <a:latin typeface="Corbel (Headings)"/>
              </a:rPr>
              <a:t>Recursive Fibonacci Sequence with Memoization.</a:t>
            </a:r>
          </a:p>
          <a:p>
            <a:pPr lvl="1"/>
            <a:r>
              <a:rPr lang="en-US" dirty="0">
                <a:latin typeface="Corbel (Headings)"/>
              </a:rPr>
              <a:t>Shortest Path Problem with Memoization.</a:t>
            </a:r>
          </a:p>
        </p:txBody>
      </p:sp>
    </p:spTree>
    <p:extLst>
      <p:ext uri="{BB962C8B-B14F-4D97-AF65-F5344CB8AC3E}">
        <p14:creationId xmlns:p14="http://schemas.microsoft.com/office/powerpoint/2010/main" val="22158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5557C-76CC-D8FE-9DA4-19FF24A73AB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AE4CA5A-BE0B-D6F5-E858-D690E97518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65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E888D-C72A-F579-7428-73FD1C52E8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5111C50-2943-920F-4245-635AF82427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3115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99A6E-2934-F1AF-8F73-A1ED7594977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3A85025B-8390-3FC6-5C3A-A5250D0759C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91345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019F-FF83-0C2E-7DF6-716B2FCC74CF}"/>
              </a:ext>
            </a:extLst>
          </p:cNvPr>
          <p:cNvSpPr>
            <a:spLocks noGrp="1"/>
          </p:cNvSpPr>
          <p:nvPr>
            <p:ph type="body" idx="1"/>
          </p:nvPr>
        </p:nvSpPr>
        <p:spPr>
          <a:xfrm>
            <a:off x="351182" y="1604748"/>
            <a:ext cx="10063163" cy="1533002"/>
          </a:xfrm>
        </p:spPr>
        <p:txBody>
          <a:bodyPr/>
          <a:lstStyle/>
          <a:p>
            <a:endParaRPr lang="en-IN" dirty="0"/>
          </a:p>
        </p:txBody>
      </p:sp>
      <p:sp>
        <p:nvSpPr>
          <p:cNvPr id="3" name="Title 2">
            <a:extLst>
              <a:ext uri="{FF2B5EF4-FFF2-40B4-BE49-F238E27FC236}">
                <a16:creationId xmlns:a16="http://schemas.microsoft.com/office/drawing/2014/main" id="{205983AE-24D7-14A2-652C-2BFB47C38660}"/>
              </a:ext>
            </a:extLst>
          </p:cNvPr>
          <p:cNvSpPr>
            <a:spLocks noGrp="1"/>
          </p:cNvSpPr>
          <p:nvPr>
            <p:ph type="title"/>
          </p:nvPr>
        </p:nvSpPr>
        <p:spPr>
          <a:xfrm>
            <a:off x="37769" y="5796500"/>
            <a:ext cx="12116462" cy="970059"/>
          </a:xfrm>
        </p:spPr>
        <p:txBody>
          <a:bodyPr/>
          <a:lstStyle/>
          <a:p>
            <a:r>
              <a:rPr lang="en-IN" dirty="0"/>
              <a:t>Shortest Path Problem using Dynamic Programming</a:t>
            </a:r>
          </a:p>
        </p:txBody>
      </p:sp>
    </p:spTree>
    <p:extLst>
      <p:ext uri="{BB962C8B-B14F-4D97-AF65-F5344CB8AC3E}">
        <p14:creationId xmlns:p14="http://schemas.microsoft.com/office/powerpoint/2010/main" val="403166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3A465-525A-4EAC-DEFE-B8E93B5E8A57}"/>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62F9E3E-0BBD-6786-8C3E-C9000561D9F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18982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5AC7B-B555-C08B-0CDB-1E7042C4697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AF5C7C-8BC9-0C72-6554-A89110924F5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6403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AA2E-4687-7824-6918-10B5280881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D5F712D-E00C-ABBC-A653-067DAABAE62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26320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5D1CF-AC78-3C57-685B-6BB2FCA5E78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3BA5D94-0053-C6CA-BD9E-C6BD870640B4}"/>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38603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89CC-8093-B062-E782-EC4D6606AEB6}"/>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35D576-2B7C-A115-DC97-060EDF82DFE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570973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CF16B-9030-06FB-6E73-90BA0055F5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5A42055-50A0-91C1-D9EC-43042A7854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39063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6096000" y="1895998"/>
            <a:ext cx="5387915" cy="1533002"/>
          </a:xfrm>
        </p:spPr>
        <p:txBody>
          <a:bodyPr/>
          <a:lstStyle/>
          <a:p>
            <a:r>
              <a:rPr lang="en-US" dirty="0">
                <a:solidFill>
                  <a:schemeClr val="bg1">
                    <a:lumMod val="85000"/>
                  </a:schemeClr>
                </a:solidFill>
              </a:rPr>
              <a:t>EVs are plugged in during the night for charging.</a:t>
            </a:r>
          </a:p>
          <a:p>
            <a:r>
              <a:rPr lang="en-US" dirty="0"/>
              <a:t>Charging at multiple locations of the residential grid (a distribution network) at the same time causes voltage drops.</a:t>
            </a:r>
          </a:p>
          <a:p>
            <a:r>
              <a:rPr lang="en-US" dirty="0"/>
              <a:t>Such uncoordinated power consumption at the local scale can lead to grid problems.</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46313" y="6361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pic>
        <p:nvPicPr>
          <p:cNvPr id="5" name="Picture 4">
            <a:extLst>
              <a:ext uri="{FF2B5EF4-FFF2-40B4-BE49-F238E27FC236}">
                <a16:creationId xmlns:a16="http://schemas.microsoft.com/office/drawing/2014/main" id="{38EF5DA3-2B2D-C8A3-FCD1-267EEA8600B2}"/>
              </a:ext>
            </a:extLst>
          </p:cNvPr>
          <p:cNvPicPr>
            <a:picLocks noChangeAspect="1"/>
          </p:cNvPicPr>
          <p:nvPr/>
        </p:nvPicPr>
        <p:blipFill>
          <a:blip r:embed="rId2"/>
          <a:stretch>
            <a:fillRect/>
          </a:stretch>
        </p:blipFill>
        <p:spPr>
          <a:xfrm>
            <a:off x="195345" y="1885707"/>
            <a:ext cx="5443577" cy="4853023"/>
          </a:xfrm>
          <a:prstGeom prst="rect">
            <a:avLst/>
          </a:prstGeom>
        </p:spPr>
      </p:pic>
    </p:spTree>
    <p:extLst>
      <p:ext uri="{BB962C8B-B14F-4D97-AF65-F5344CB8AC3E}">
        <p14:creationId xmlns:p14="http://schemas.microsoft.com/office/powerpoint/2010/main" val="38212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377719" y="1478942"/>
            <a:ext cx="11059661" cy="5273130"/>
          </a:xfrm>
        </p:spPr>
        <p:txBody>
          <a:bodyPr/>
          <a:lstStyle/>
          <a:p>
            <a:r>
              <a:rPr lang="en-IN" sz="2800" dirty="0"/>
              <a:t>Instead of using dynamic programming and optimization on </a:t>
            </a:r>
          </a:p>
          <a:p>
            <a:pPr marL="457200" indent="-457200">
              <a:buFont typeface="Arial" panose="020B0604020202020204" pitchFamily="34" charset="0"/>
              <a:buChar char="•"/>
            </a:pPr>
            <a:r>
              <a:rPr lang="en-IN" sz="2800" dirty="0"/>
              <a:t>N state variables (including memory elements like Battery SOC) </a:t>
            </a:r>
          </a:p>
          <a:p>
            <a:pPr marL="457200" indent="-457200">
              <a:buFont typeface="Arial" panose="020B0604020202020204" pitchFamily="34" charset="0"/>
              <a:buChar char="•"/>
            </a:pPr>
            <a:r>
              <a:rPr lang="en-IN" sz="2800" dirty="0"/>
              <a:t>C constraints </a:t>
            </a:r>
          </a:p>
          <a:p>
            <a:pPr marL="457200" indent="-457200">
              <a:buFont typeface="Arial" panose="020B0604020202020204" pitchFamily="34" charset="0"/>
              <a:buChar char="•"/>
            </a:pPr>
            <a:r>
              <a:rPr lang="en-IN" sz="2800" dirty="0"/>
              <a:t>- All for T time steps</a:t>
            </a:r>
          </a:p>
          <a:p>
            <a:pPr marL="457200" indent="-457200">
              <a:buFont typeface="Arial" panose="020B0604020202020204" pitchFamily="34" charset="0"/>
              <a:buChar char="•"/>
            </a:pPr>
            <a:endParaRPr lang="en-IN" sz="2800" dirty="0"/>
          </a:p>
          <a:p>
            <a:r>
              <a:rPr lang="en-IN" sz="2800" dirty="0"/>
              <a:t>Why not just form:</a:t>
            </a:r>
          </a:p>
          <a:p>
            <a:pPr marL="457200" indent="-457200">
              <a:buFont typeface="Arial" panose="020B0604020202020204" pitchFamily="34" charset="0"/>
              <a:buChar char="•"/>
            </a:pPr>
            <a:r>
              <a:rPr lang="en-IN" sz="2800" dirty="0"/>
              <a:t> N*T state variables (including Battery SOC)</a:t>
            </a:r>
          </a:p>
          <a:p>
            <a:pPr marL="457200" indent="-457200">
              <a:buFont typeface="Arial" panose="020B0604020202020204" pitchFamily="34" charset="0"/>
              <a:buChar char="•"/>
            </a:pPr>
            <a:r>
              <a:rPr lang="en-IN" sz="2800" dirty="0"/>
              <a:t>C*T constraints plus T additional constraints to maintain </a:t>
            </a:r>
            <a:r>
              <a:rPr lang="en-IN" sz="2800" i="1" dirty="0"/>
              <a:t>continuity </a:t>
            </a:r>
            <a:r>
              <a:rPr lang="en-IN" sz="2800" dirty="0"/>
              <a:t>for those memory elements. </a:t>
            </a:r>
            <a:r>
              <a:rPr lang="en-IN" sz="1800" dirty="0"/>
              <a:t>(Let’s assume just one battery in our whole grid)</a:t>
            </a:r>
            <a:endParaRPr lang="en-IN" sz="2800" dirty="0"/>
          </a:p>
          <a:p>
            <a:pPr marL="457200" indent="-457200">
              <a:buFont typeface="Arial" panose="020B0604020202020204" pitchFamily="34" charset="0"/>
              <a:buChar char="•"/>
            </a:pPr>
            <a:r>
              <a:rPr lang="en-IN" sz="2800" dirty="0"/>
              <a:t>All into one big ‘steady-state-like’ Optimization problem and plug it into a solver?</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75967" y="190380"/>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3830537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401573" y="1423282"/>
            <a:ext cx="11059661" cy="5273130"/>
          </a:xfrm>
        </p:spPr>
        <p:txBody>
          <a:bodyPr/>
          <a:lstStyle/>
          <a:p>
            <a:r>
              <a:rPr lang="en-IN" sz="2800" dirty="0"/>
              <a:t>Instead of using dynamic programming and optimization, why not just incorporate more state variables, more constraints (both by a factor of the number of time-steps: T) into one big ‘steady-state-like’ Optimization problem and plug it into a solver?</a:t>
            </a:r>
          </a:p>
          <a:p>
            <a:pPr marL="457200" indent="-457200">
              <a:buFont typeface="Arial" panose="020B0604020202020204" pitchFamily="34" charset="0"/>
              <a:buChar char="•"/>
            </a:pPr>
            <a:endParaRPr lang="en-IN" sz="2800" dirty="0"/>
          </a:p>
          <a:p>
            <a:r>
              <a:rPr lang="en-IN" sz="2800" dirty="0">
                <a:solidFill>
                  <a:srgbClr val="C00000"/>
                </a:solidFill>
                <a:highlight>
                  <a:srgbClr val="C0C0C0"/>
                </a:highlight>
              </a:rPr>
              <a:t>I do not have an answer for this now, I’d imagine that the time complexity will increase exponentially, but that’s just my speculation.</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99821" y="161588"/>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504984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AC96926-49B1-4DFB-A717-827828860CC4}"/>
              </a:ext>
            </a:extLst>
          </p:cNvPr>
          <p:cNvSpPr>
            <a:spLocks noGrp="1"/>
          </p:cNvSpPr>
          <p:nvPr>
            <p:ph type="title"/>
          </p:nvPr>
        </p:nvSpPr>
        <p:spPr>
          <a:xfrm>
            <a:off x="1294089" y="324901"/>
            <a:ext cx="5578468" cy="553998"/>
          </a:xfrm>
        </p:spPr>
        <p:txBody>
          <a:bodyPr/>
          <a:lstStyle/>
          <a:p>
            <a:r>
              <a:rPr lang="en-US" dirty="0"/>
              <a:t>References </a:t>
            </a:r>
            <a:r>
              <a:rPr lang="en-US" sz="1600" dirty="0"/>
              <a:t>(not in order)</a:t>
            </a:r>
            <a:endParaRPr lang="en-US" dirty="0"/>
          </a:p>
        </p:txBody>
      </p:sp>
      <p:sp>
        <p:nvSpPr>
          <p:cNvPr id="6" name="Content Placeholder 5">
            <a:extLst>
              <a:ext uri="{FF2B5EF4-FFF2-40B4-BE49-F238E27FC236}">
                <a16:creationId xmlns:a16="http://schemas.microsoft.com/office/drawing/2014/main" id="{F79BD561-90E0-4007-A8CB-DAF84D917E20}"/>
              </a:ext>
            </a:extLst>
          </p:cNvPr>
          <p:cNvSpPr>
            <a:spLocks noGrp="1"/>
          </p:cNvSpPr>
          <p:nvPr>
            <p:ph type="body" sz="quarter" idx="13"/>
          </p:nvPr>
        </p:nvSpPr>
        <p:spPr>
          <a:xfrm>
            <a:off x="1210123" y="1119528"/>
            <a:ext cx="10231804" cy="7794954"/>
          </a:xfrm>
        </p:spPr>
        <p:txBody>
          <a:bodyPr wrap="square">
            <a:spAutoFit/>
          </a:bodyPr>
          <a:lstStyle/>
          <a:p>
            <a:pPr marL="457200" indent="-457200">
              <a:buAutoNum type="arabicPeriod"/>
            </a:pPr>
            <a:r>
              <a:rPr lang="en-US" i="1"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CTU Prague Optimal and Robust Control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 L5.1 - Introduction to dynamic programming and its application to discrete-time optimal control </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The Julia Programming Language - </a:t>
            </a: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Dynamic Programming and Seam Carving | MIT Computational Thinking Spring 2021 | Lecture 6 </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Hu et al. (2016)</a:t>
            </a:r>
            <a:r>
              <a:rPr lang="en-US" b="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 - </a:t>
            </a:r>
            <a:r>
              <a:rPr lang="en-US"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A Dynamic Programming based method for optimizing power system restoration with high wind power penetration</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Guerrero, </a:t>
            </a:r>
            <a:r>
              <a:rPr lang="en-US" i="1" dirty="0" err="1">
                <a:solidFill>
                  <a:schemeClr val="accent5">
                    <a:lumMod val="60000"/>
                    <a:lumOff val="40000"/>
                  </a:schemeClr>
                </a:solidFill>
                <a:hlinkClick r:id="rId5">
                  <a:extLst>
                    <a:ext uri="{A12FA001-AC4F-418D-AE19-62706E023703}">
                      <ahyp:hlinkClr xmlns:ahyp="http://schemas.microsoft.com/office/drawing/2018/hyperlinkcolor" val="tx"/>
                    </a:ext>
                  </a:extLst>
                </a:hlinkClick>
              </a:rPr>
              <a:t>Heydt</a:t>
            </a: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et al (2008) </a:t>
            </a:r>
            <a:r>
              <a:rPr lang="en-US"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Optimal Restoration of Distribution Systems Using Dynamic Programming</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Anamika Dubey, Surya Santoso (2015)</a:t>
            </a:r>
            <a:r>
              <a:rPr lang="en-US"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 - Electric Vehicle Charging on Residential Distribution Systems: Impacts and Mitigations</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freeCodeCamp.org </a:t>
            </a:r>
            <a:r>
              <a:rPr lang="en-US"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 Dynamic Programming - Learn to Solve Algorithmic Problems &amp; Coding Challenges</a:t>
            </a:r>
            <a:r>
              <a:rPr lang="en-US" dirty="0">
                <a:solidFill>
                  <a:schemeClr val="accent5">
                    <a:lumMod val="60000"/>
                    <a:lumOff val="40000"/>
                  </a:schemeClr>
                </a:solidFill>
              </a:rPr>
              <a:t> </a:t>
            </a:r>
          </a:p>
          <a:p>
            <a:pPr marL="457200" indent="-457200">
              <a:buFont typeface="Arial" panose="020B0604020202020204" pitchFamily="34" charset="0"/>
              <a:buAutoNum type="arabicPeriod"/>
            </a:pP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Johan </a:t>
            </a:r>
            <a:r>
              <a:rPr lang="en-US" i="1" dirty="0" err="1">
                <a:solidFill>
                  <a:schemeClr val="accent4">
                    <a:lumMod val="60000"/>
                    <a:lumOff val="40000"/>
                  </a:schemeClr>
                </a:solidFill>
                <a:hlinkClick r:id="rId8">
                  <a:extLst>
                    <a:ext uri="{A12FA001-AC4F-418D-AE19-62706E023703}">
                      <ahyp:hlinkClr xmlns:ahyp="http://schemas.microsoft.com/office/drawing/2018/hyperlinkcolor" val="tx"/>
                    </a:ext>
                  </a:extLst>
                </a:hlinkClick>
              </a:rPr>
              <a:t>Driesen</a:t>
            </a: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et al (KU Leuven, 2009)</a:t>
            </a:r>
            <a:r>
              <a:rPr lang="en-US"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 The Impact of Charging Plug-In Hybrid Electric Vehicles on a Residential Distribution Grid</a:t>
            </a: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p>
          <a:p>
            <a:pPr marL="457200" indent="-457200">
              <a:buAutoNum type="arabicPeriod"/>
            </a:pPr>
            <a:endParaRPr lang="en-US" dirty="0"/>
          </a:p>
          <a:p>
            <a:endParaRPr lang="en-US" b="1" dirty="0"/>
          </a:p>
          <a:p>
            <a:endParaRPr lang="en-US" dirty="0"/>
          </a:p>
        </p:txBody>
      </p:sp>
    </p:spTree>
    <p:extLst>
      <p:ext uri="{BB962C8B-B14F-4D97-AF65-F5344CB8AC3E}">
        <p14:creationId xmlns:p14="http://schemas.microsoft.com/office/powerpoint/2010/main" val="176775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1877832" y="2431684"/>
            <a:ext cx="10063163" cy="1533002"/>
          </a:xfrm>
        </p:spPr>
        <p:txBody>
          <a:bodyPr/>
          <a:lstStyle/>
          <a:p>
            <a:r>
              <a:rPr lang="en-US" b="1" dirty="0"/>
              <a:t>Context:</a:t>
            </a:r>
          </a:p>
          <a:p>
            <a:pPr marL="457200" indent="-457200">
              <a:buClr>
                <a:srgbClr val="00B050"/>
              </a:buClr>
              <a:buFont typeface="Wingdings" panose="05000000000000000000" pitchFamily="2" charset="2"/>
              <a:buChar char="ü"/>
            </a:pPr>
            <a:r>
              <a:rPr lang="en-US" dirty="0"/>
              <a:t>Charge </a:t>
            </a:r>
            <a:r>
              <a:rPr lang="en-US" b="1" i="1" dirty="0"/>
              <a:t>M </a:t>
            </a:r>
            <a:r>
              <a:rPr lang="en-US" dirty="0"/>
              <a:t>vehicles (loads) during night-time from </a:t>
            </a:r>
            <a:r>
              <a:rPr lang="en-US" b="1" i="1" dirty="0"/>
              <a:t>M</a:t>
            </a:r>
            <a:r>
              <a:rPr lang="en-US" dirty="0"/>
              <a:t> charging stations (nodes). </a:t>
            </a:r>
          </a:p>
          <a:p>
            <a:pPr marL="914400" lvl="1" indent="-457200">
              <a:buClr>
                <a:srgbClr val="00B050"/>
              </a:buClr>
              <a:buFont typeface="Wingdings" panose="05000000000000000000" pitchFamily="2" charset="2"/>
              <a:buChar char="§"/>
            </a:pPr>
            <a:r>
              <a:rPr lang="en-US" sz="2800" dirty="0">
                <a:solidFill>
                  <a:schemeClr val="bg1">
                    <a:lumMod val="85000"/>
                  </a:schemeClr>
                </a:solidFill>
              </a:rPr>
              <a:t>Night-time = 6PM to 6AM.</a:t>
            </a:r>
          </a:p>
          <a:p>
            <a:pPr marL="457200" indent="-457200">
              <a:buClr>
                <a:srgbClr val="00B050"/>
              </a:buClr>
              <a:buFont typeface="Wingdings" panose="05000000000000000000" pitchFamily="2" charset="2"/>
              <a:buChar char="ü"/>
            </a:pPr>
            <a:r>
              <a:rPr lang="en-US" dirty="0">
                <a:solidFill>
                  <a:schemeClr val="bg1">
                    <a:lumMod val="85000"/>
                  </a:schemeClr>
                </a:solidFill>
              </a:rPr>
              <a:t>Charge them fully before the next morning. </a:t>
            </a:r>
          </a:p>
          <a:p>
            <a:pPr marL="914400" lvl="1" indent="-457200">
              <a:buClr>
                <a:srgbClr val="00B050"/>
              </a:buClr>
              <a:buFont typeface="Wingdings" panose="05000000000000000000" pitchFamily="2" charset="2"/>
              <a:buChar char="§"/>
            </a:pPr>
            <a:r>
              <a:rPr lang="en-US" sz="2800" dirty="0">
                <a:solidFill>
                  <a:schemeClr val="bg1">
                    <a:lumMod val="85000"/>
                  </a:schemeClr>
                </a:solidFill>
              </a:rPr>
              <a:t>They aren’t leaving before 6AM, so no hard constraints on the available charging timings themselves.</a:t>
            </a:r>
            <a:endParaRPr lang="en-US" dirty="0">
              <a:solidFill>
                <a:schemeClr val="bg1">
                  <a:lumMod val="85000"/>
                </a:schemeClr>
              </a:solidFill>
            </a:endParaRP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22459" y="12677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spTree>
    <p:extLst>
      <p:ext uri="{BB962C8B-B14F-4D97-AF65-F5344CB8AC3E}">
        <p14:creationId xmlns:p14="http://schemas.microsoft.com/office/powerpoint/2010/main" val="35735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1900">
                <a:latin typeface="+mj-lt"/>
              </a:rPr>
              <a:t>Electric Vehicle Charging on Residential Distribution Systems: Impacts and Mitigation</a:t>
            </a:r>
            <a:br>
              <a:rPr lang="en-US" sz="1900">
                <a:latin typeface="+mj-lt"/>
              </a:rPr>
            </a:br>
            <a:r>
              <a:rPr lang="en-US" sz="1900" b="0" i="1">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a:extLst>
              <a:ext uri="{FF2B5EF4-FFF2-40B4-BE49-F238E27FC236}">
                <a16:creationId xmlns:a16="http://schemas.microsoft.com/office/drawing/2014/main" id="{FF23DF60-4B58-67E3-C996-2A878DC8D6EC}"/>
              </a:ext>
            </a:extLst>
          </p:cNvPr>
          <p:cNvPicPr>
            <a:picLocks noChangeAspect="1"/>
          </p:cNvPicPr>
          <p:nvPr/>
        </p:nvPicPr>
        <p:blipFill>
          <a:blip r:embed="rId3"/>
          <a:stretch>
            <a:fillRect/>
          </a:stretch>
        </p:blipFill>
        <p:spPr>
          <a:xfrm>
            <a:off x="501083" y="1813860"/>
            <a:ext cx="6273377" cy="1270357"/>
          </a:xfrm>
          <a:prstGeom prst="rect">
            <a:avLst/>
          </a:prstGeom>
        </p:spPr>
      </p:pic>
      <p:pic>
        <p:nvPicPr>
          <p:cNvPr id="5" name="Picture 4">
            <a:extLst>
              <a:ext uri="{FF2B5EF4-FFF2-40B4-BE49-F238E27FC236}">
                <a16:creationId xmlns:a16="http://schemas.microsoft.com/office/drawing/2014/main" id="{58740570-C81C-104C-D3F3-B484D65FED9B}"/>
              </a:ext>
            </a:extLst>
          </p:cNvPr>
          <p:cNvPicPr>
            <a:picLocks noChangeAspect="1"/>
          </p:cNvPicPr>
          <p:nvPr/>
        </p:nvPicPr>
        <p:blipFill>
          <a:blip r:embed="rId4"/>
          <a:stretch>
            <a:fillRect/>
          </a:stretch>
        </p:blipFill>
        <p:spPr>
          <a:xfrm>
            <a:off x="501083" y="151345"/>
            <a:ext cx="9107403" cy="1434416"/>
          </a:xfrm>
          <a:prstGeom prst="rect">
            <a:avLst/>
          </a:prstGeom>
        </p:spPr>
      </p:pic>
      <p:sp>
        <p:nvSpPr>
          <p:cNvPr id="52" name="Text Placeholder 51">
            <a:extLst>
              <a:ext uri="{FF2B5EF4-FFF2-40B4-BE49-F238E27FC236}">
                <a16:creationId xmlns:a16="http://schemas.microsoft.com/office/drawing/2014/main" id="{94A342CB-04FD-D053-7840-120808AB292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322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 name="Picture 8">
            <a:extLst>
              <a:ext uri="{FF2B5EF4-FFF2-40B4-BE49-F238E27FC236}">
                <a16:creationId xmlns:a16="http://schemas.microsoft.com/office/drawing/2014/main" id="{A7F8B085-94F2-7F39-42F4-1CC0135AE2C3}"/>
              </a:ext>
            </a:extLst>
          </p:cNvPr>
          <p:cNvPicPr>
            <a:picLocks noChangeAspect="1"/>
          </p:cNvPicPr>
          <p:nvPr/>
        </p:nvPicPr>
        <p:blipFill>
          <a:blip r:embed="rId3"/>
          <a:stretch>
            <a:fillRect/>
          </a:stretch>
        </p:blipFill>
        <p:spPr>
          <a:xfrm>
            <a:off x="383066" y="1687110"/>
            <a:ext cx="6972035" cy="993513"/>
          </a:xfrm>
          <a:prstGeom prst="rect">
            <a:avLst/>
          </a:prstGeom>
        </p:spPr>
      </p:pic>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6" name="Picture 5">
            <a:extLst>
              <a:ext uri="{FF2B5EF4-FFF2-40B4-BE49-F238E27FC236}">
                <a16:creationId xmlns:a16="http://schemas.microsoft.com/office/drawing/2014/main" id="{108ADDF8-9E05-80B5-E674-55BEF48B7B91}"/>
              </a:ext>
            </a:extLst>
          </p:cNvPr>
          <p:cNvPicPr>
            <a:picLocks noChangeAspect="1"/>
          </p:cNvPicPr>
          <p:nvPr/>
        </p:nvPicPr>
        <p:blipFill>
          <a:blip r:embed="rId4"/>
          <a:stretch>
            <a:fillRect/>
          </a:stretch>
        </p:blipFill>
        <p:spPr>
          <a:xfrm>
            <a:off x="383066" y="153153"/>
            <a:ext cx="8702211" cy="1392669"/>
          </a:xfrm>
          <a:prstGeom prst="rect">
            <a:avLst/>
          </a:prstGeom>
        </p:spPr>
      </p:pic>
      <p:pic>
        <p:nvPicPr>
          <p:cNvPr id="10" name="Picture 9">
            <a:extLst>
              <a:ext uri="{FF2B5EF4-FFF2-40B4-BE49-F238E27FC236}">
                <a16:creationId xmlns:a16="http://schemas.microsoft.com/office/drawing/2014/main" id="{7E089A98-C511-5659-F754-EFFACDE7DD49}"/>
              </a:ext>
            </a:extLst>
          </p:cNvPr>
          <p:cNvPicPr>
            <a:picLocks noChangeAspect="1"/>
          </p:cNvPicPr>
          <p:nvPr/>
        </p:nvPicPr>
        <p:blipFill>
          <a:blip r:embed="rId5"/>
          <a:stretch>
            <a:fillRect/>
          </a:stretch>
        </p:blipFill>
        <p:spPr>
          <a:xfrm>
            <a:off x="383065" y="2767688"/>
            <a:ext cx="6972035" cy="825636"/>
          </a:xfrm>
          <a:prstGeom prst="rect">
            <a:avLst/>
          </a:prstGeom>
        </p:spPr>
      </p:pic>
      <p:pic>
        <p:nvPicPr>
          <p:cNvPr id="12" name="Picture 11">
            <a:extLst>
              <a:ext uri="{FF2B5EF4-FFF2-40B4-BE49-F238E27FC236}">
                <a16:creationId xmlns:a16="http://schemas.microsoft.com/office/drawing/2014/main" id="{B57604DD-04DE-4F85-B57F-8FAA332A1A86}"/>
              </a:ext>
            </a:extLst>
          </p:cNvPr>
          <p:cNvPicPr>
            <a:picLocks noChangeAspect="1"/>
          </p:cNvPicPr>
          <p:nvPr/>
        </p:nvPicPr>
        <p:blipFill>
          <a:blip r:embed="rId6"/>
          <a:stretch>
            <a:fillRect/>
          </a:stretch>
        </p:blipFill>
        <p:spPr>
          <a:xfrm>
            <a:off x="383065" y="3598976"/>
            <a:ext cx="5614491" cy="1064817"/>
          </a:xfrm>
          <a:prstGeom prst="rect">
            <a:avLst/>
          </a:prstGeom>
        </p:spPr>
      </p:pic>
    </p:spTree>
    <p:extLst>
      <p:ext uri="{BB962C8B-B14F-4D97-AF65-F5344CB8AC3E}">
        <p14:creationId xmlns:p14="http://schemas.microsoft.com/office/powerpoint/2010/main" val="132218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5" name="Picture 4">
            <a:extLst>
              <a:ext uri="{FF2B5EF4-FFF2-40B4-BE49-F238E27FC236}">
                <a16:creationId xmlns:a16="http://schemas.microsoft.com/office/drawing/2014/main" id="{EDF52D40-7331-8BF4-B760-101C015ECDEF}"/>
              </a:ext>
            </a:extLst>
          </p:cNvPr>
          <p:cNvPicPr>
            <a:picLocks noChangeAspect="1"/>
          </p:cNvPicPr>
          <p:nvPr/>
        </p:nvPicPr>
        <p:blipFill>
          <a:blip r:embed="rId3"/>
          <a:stretch>
            <a:fillRect/>
          </a:stretch>
        </p:blipFill>
        <p:spPr>
          <a:xfrm>
            <a:off x="557125" y="144398"/>
            <a:ext cx="7953463" cy="4570796"/>
          </a:xfrm>
          <a:prstGeom prst="rect">
            <a:avLst/>
          </a:prstGeom>
        </p:spPr>
      </p:pic>
    </p:spTree>
    <p:extLst>
      <p:ext uri="{BB962C8B-B14F-4D97-AF65-F5344CB8AC3E}">
        <p14:creationId xmlns:p14="http://schemas.microsoft.com/office/powerpoint/2010/main" val="24518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26111" y="1493429"/>
            <a:ext cx="11321332" cy="4668831"/>
          </a:xfrm>
        </p:spPr>
        <p:txBody>
          <a:bodyPr/>
          <a:lstStyle/>
          <a:p>
            <a:r>
              <a:rPr lang="en-US" dirty="0"/>
              <a:t>Design Formulation:</a:t>
            </a:r>
          </a:p>
          <a:p>
            <a:pPr marL="457200" indent="-457200">
              <a:buFontTx/>
              <a:buChar char="-"/>
            </a:pPr>
            <a:r>
              <a:rPr lang="en-US" dirty="0"/>
              <a:t>Battery-charger power levels </a:t>
            </a:r>
            <a:r>
              <a:rPr lang="en-US" i="1" dirty="0"/>
              <a:t>P(t) </a:t>
            </a:r>
            <a:r>
              <a:rPr lang="en-US" dirty="0"/>
              <a:t>variable only in discrete-steps. (zero, half-of-max-capacity, max-capacity)</a:t>
            </a:r>
          </a:p>
          <a:p>
            <a:pPr marL="457200" indent="-457200">
              <a:buFontTx/>
              <a:buChar char="-"/>
            </a:pPr>
            <a:r>
              <a:rPr lang="en-US" i="1" dirty="0"/>
              <a:t>Power-flow-analysis also done in discrete time-steps.</a:t>
            </a:r>
          </a:p>
          <a:p>
            <a:pPr marL="457200" indent="-457200">
              <a:buFontTx/>
              <a:buChar char="-"/>
            </a:pPr>
            <a:r>
              <a:rPr lang="en-US" i="1" dirty="0"/>
              <a:t>We’re solving a discretized Optimal Control Problem.</a:t>
            </a:r>
          </a:p>
          <a:p>
            <a:pPr marL="457200" indent="-457200">
              <a:buFontTx/>
              <a:buChar char="-"/>
            </a:pPr>
            <a:r>
              <a:rPr lang="en-US" i="1" dirty="0"/>
              <a:t>This is a ‘harder’ dynamic programming problem because of the boundary constraints.</a:t>
            </a:r>
          </a:p>
          <a:p>
            <a:pPr marL="457200" indent="-457200">
              <a:buFontTx/>
              <a:buChar char="-"/>
            </a:pPr>
            <a:r>
              <a:rPr lang="en-US" i="1" dirty="0"/>
              <a:t>Dynamic Programming Successive Approximation Method? Need to study it in detail.</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526111" y="206285"/>
            <a:ext cx="10063163" cy="1137485"/>
          </a:xfrm>
        </p:spPr>
        <p:txBody>
          <a:bodyPr/>
          <a:lstStyle/>
          <a:p>
            <a:r>
              <a:rPr lang="en-US" sz="3200" dirty="0"/>
              <a:t>Electric Vehicle Charging on Residential Distribution Systems: Impacts and Mitigation</a:t>
            </a:r>
            <a:br>
              <a:rPr lang="en-US" sz="3200" dirty="0"/>
            </a:br>
            <a:r>
              <a:rPr lang="en-US" sz="1800" b="0" i="1" dirty="0"/>
              <a:t>Anamika Dubey and Surya Santoso</a:t>
            </a:r>
            <a:endParaRPr lang="en-US" sz="3200" b="0" i="1" dirty="0"/>
          </a:p>
        </p:txBody>
      </p:sp>
    </p:spTree>
    <p:extLst>
      <p:ext uri="{BB962C8B-B14F-4D97-AF65-F5344CB8AC3E}">
        <p14:creationId xmlns:p14="http://schemas.microsoft.com/office/powerpoint/2010/main" val="137950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67371-2987-8B86-D0A8-C661F6B4F2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7A370F8-41A1-B0C7-BE86-C38E9A2134DC}"/>
              </a:ext>
            </a:extLst>
          </p:cNvPr>
          <p:cNvSpPr>
            <a:spLocks noGrp="1"/>
          </p:cNvSpPr>
          <p:nvPr>
            <p:ph type="title"/>
          </p:nvPr>
        </p:nvSpPr>
        <p:spPr/>
        <p:txBody>
          <a:bodyPr/>
          <a:lstStyle/>
          <a:p>
            <a:endParaRPr lang="en-IN" dirty="0"/>
          </a:p>
        </p:txBody>
      </p:sp>
      <p:graphicFrame>
        <p:nvGraphicFramePr>
          <p:cNvPr id="4" name="Diagram 3">
            <a:extLst>
              <a:ext uri="{FF2B5EF4-FFF2-40B4-BE49-F238E27FC236}">
                <a16:creationId xmlns:a16="http://schemas.microsoft.com/office/drawing/2014/main" id="{35B9808F-B7E9-3EF8-6896-C827943A6277}"/>
              </a:ext>
            </a:extLst>
          </p:cNvPr>
          <p:cNvGraphicFramePr/>
          <p:nvPr>
            <p:extLst>
              <p:ext uri="{D42A27DB-BD31-4B8C-83A1-F6EECF244321}">
                <p14:modId xmlns:p14="http://schemas.microsoft.com/office/powerpoint/2010/main" val="76665220"/>
              </p:ext>
            </p:extLst>
          </p:nvPr>
        </p:nvGraphicFramePr>
        <p:xfrm>
          <a:off x="422633" y="280581"/>
          <a:ext cx="11087653" cy="629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7E7B9D9-55EB-4AB9-DBF9-83B0D796EF6A}"/>
              </a:ext>
            </a:extLst>
          </p:cNvPr>
          <p:cNvSpPr txBox="1"/>
          <p:nvPr/>
        </p:nvSpPr>
        <p:spPr>
          <a:xfrm>
            <a:off x="5120639" y="3129617"/>
            <a:ext cx="2165405" cy="923330"/>
          </a:xfrm>
          <a:prstGeom prst="rect">
            <a:avLst/>
          </a:prstGeom>
          <a:noFill/>
        </p:spPr>
        <p:txBody>
          <a:bodyPr wrap="square" rtlCol="0">
            <a:spAutoFit/>
          </a:bodyPr>
          <a:lstStyle/>
          <a:p>
            <a:r>
              <a:rPr lang="en-IN" dirty="0"/>
              <a:t>Multi-time-period optimization work done here.</a:t>
            </a:r>
          </a:p>
        </p:txBody>
      </p:sp>
    </p:spTree>
    <p:extLst>
      <p:ext uri="{BB962C8B-B14F-4D97-AF65-F5344CB8AC3E}">
        <p14:creationId xmlns:p14="http://schemas.microsoft.com/office/powerpoint/2010/main" val="3117007054"/>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3940</TotalTime>
  <Words>821</Words>
  <Application>Microsoft Office PowerPoint</Application>
  <PresentationFormat>Widescreen</PresentationFormat>
  <Paragraphs>70</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Corbel</vt:lpstr>
      <vt:lpstr>Corbel (Headings)</vt:lpstr>
      <vt:lpstr>Wingdings</vt:lpstr>
      <vt:lpstr>Office Theme</vt:lpstr>
      <vt:lpstr>Dynamic Programming for  Power Systems</vt:lpstr>
      <vt:lpstr>Contents</vt:lpstr>
      <vt:lpstr>Electric Vehicle Charging on Residential Distribution Systems: Impacts and Mitigation Anamika Dubey and Surya Santoso (2015)</vt:lpstr>
      <vt:lpstr>Electric Vehicle Charging on Residential Distribution Systems: Impacts and Mitigation Anamika Dubey and Surya Santoso  (2015)</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PowerPoint Presentation</vt:lpstr>
      <vt:lpstr>Dynamic Programming</vt:lpstr>
      <vt:lpstr>Fibonacci Sequence using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Problem using Dynamic Programming</vt:lpstr>
      <vt:lpstr>PowerPoint Presentation</vt:lpstr>
      <vt:lpstr>PowerPoint Presentation</vt:lpstr>
      <vt:lpstr>PowerPoint Presentation</vt:lpstr>
      <vt:lpstr>PowerPoint Presentation</vt:lpstr>
      <vt:lpstr>PowerPoint Presentation</vt:lpstr>
      <vt:lpstr>PowerPoint Presentation</vt:lpstr>
      <vt:lpstr>Do we even need a dynamic programming formulation in Power Systems?</vt:lpstr>
      <vt:lpstr>Do we even need a dynamic programming formulation in Power Systems?</vt:lpstr>
      <vt:lpstr>References (not in order)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253</cp:revision>
  <cp:lastPrinted>2021-09-10T16:26:58Z</cp:lastPrinted>
  <dcterms:created xsi:type="dcterms:W3CDTF">2021-07-01T22:58:28Z</dcterms:created>
  <dcterms:modified xsi:type="dcterms:W3CDTF">2023-03-21T21:52:54Z</dcterms:modified>
</cp:coreProperties>
</file>